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8" r:id="rId25"/>
    <p:sldId id="319" r:id="rId26"/>
    <p:sldId id="320" r:id="rId27"/>
    <p:sldId id="321" r:id="rId28"/>
    <p:sldId id="322" r:id="rId29"/>
    <p:sldId id="280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8" r:id="rId38"/>
    <p:sldId id="287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7" r:id="rId47"/>
    <p:sldId id="296" r:id="rId48"/>
    <p:sldId id="298" r:id="rId49"/>
    <p:sldId id="299" r:id="rId50"/>
    <p:sldId id="301" r:id="rId51"/>
    <p:sldId id="30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5" r:id="rId64"/>
    <p:sldId id="314" r:id="rId65"/>
    <p:sldId id="313" r:id="rId66"/>
    <p:sldId id="316" r:id="rId67"/>
    <p:sldId id="317" r:id="rId68"/>
    <p:sldId id="323" r:id="rId69"/>
    <p:sldId id="324" r:id="rId70"/>
    <p:sldId id="325" r:id="rId71"/>
    <p:sldId id="326" r:id="rId72"/>
    <p:sldId id="329" r:id="rId73"/>
    <p:sldId id="328" r:id="rId74"/>
    <p:sldId id="327" r:id="rId75"/>
    <p:sldId id="330" r:id="rId76"/>
    <p:sldId id="331" r:id="rId77"/>
    <p:sldId id="345" r:id="rId78"/>
    <p:sldId id="346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7" r:id="rId88"/>
    <p:sldId id="348" r:id="rId89"/>
    <p:sldId id="349" r:id="rId90"/>
    <p:sldId id="350" r:id="rId91"/>
    <p:sldId id="340" r:id="rId92"/>
    <p:sldId id="341" r:id="rId93"/>
    <p:sldId id="342" r:id="rId94"/>
    <p:sldId id="351" r:id="rId95"/>
    <p:sldId id="352" r:id="rId96"/>
    <p:sldId id="343" r:id="rId97"/>
    <p:sldId id="344" r:id="rId98"/>
    <p:sldId id="371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399" autoAdjust="0"/>
  </p:normalViewPr>
  <p:slideViewPr>
    <p:cSldViewPr>
      <p:cViewPr varScale="1">
        <p:scale>
          <a:sx n="72" d="100"/>
          <a:sy n="72" d="100"/>
        </p:scale>
        <p:origin x="-131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29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8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58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51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0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21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66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068E9-F2A2-453B-8006-F79AC042AA7D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81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Chapter 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Fundamentals of Digital Image and Spatial Domain Enhancement </a:t>
            </a:r>
            <a:r>
              <a:rPr lang="en-IN" dirty="0">
                <a:solidFill>
                  <a:schemeClr val="tx1"/>
                </a:solidFill>
              </a:rPr>
              <a:t>		</a:t>
            </a:r>
          </a:p>
          <a:p>
            <a:r>
              <a:rPr lang="en-IN" b="1" dirty="0">
                <a:solidFill>
                  <a:schemeClr val="tx1"/>
                </a:solidFill>
              </a:rPr>
              <a:t>2.1 </a:t>
            </a:r>
            <a:r>
              <a:rPr lang="en-IN" dirty="0">
                <a:solidFill>
                  <a:schemeClr val="tx1"/>
                </a:solidFill>
              </a:rPr>
              <a:t>	Digital image Representation, Elements of digital image processing systems, sampling and quantization, basic relationships between pixels, mathematical operations on images. 	</a:t>
            </a:r>
          </a:p>
          <a:p>
            <a:r>
              <a:rPr lang="en-IN" b="1" dirty="0">
                <a:solidFill>
                  <a:schemeClr val="tx1"/>
                </a:solidFill>
              </a:rPr>
              <a:t>2.2 </a:t>
            </a:r>
            <a:r>
              <a:rPr lang="en-IN" dirty="0">
                <a:solidFill>
                  <a:schemeClr val="tx1"/>
                </a:solidFill>
              </a:rPr>
              <a:t>	Spatial domain enhancement techniques: Point processing, </a:t>
            </a:r>
            <a:r>
              <a:rPr lang="en-IN" dirty="0" err="1">
                <a:solidFill>
                  <a:schemeClr val="tx1"/>
                </a:solidFill>
              </a:rPr>
              <a:t>Neighborhood</a:t>
            </a:r>
            <a:r>
              <a:rPr lang="en-IN" dirty="0">
                <a:solidFill>
                  <a:schemeClr val="tx1"/>
                </a:solidFill>
              </a:rPr>
              <a:t> processing, spatial domain filtering, zooming. 	</a:t>
            </a:r>
          </a:p>
          <a:p>
            <a:r>
              <a:rPr lang="en-IN" b="1" dirty="0">
                <a:solidFill>
                  <a:schemeClr val="tx1"/>
                </a:solidFill>
              </a:rPr>
              <a:t>2.3 </a:t>
            </a:r>
            <a:r>
              <a:rPr lang="en-IN" dirty="0">
                <a:solidFill>
                  <a:schemeClr val="tx1"/>
                </a:solidFill>
              </a:rPr>
              <a:t>	Spatial enhancement: Global processing: Histogram Equalization. </a:t>
            </a:r>
          </a:p>
          <a:p>
            <a:r>
              <a:rPr lang="en-IN" dirty="0">
                <a:solidFill>
                  <a:srgbClr val="FF0000"/>
                </a:solidFill>
              </a:rPr>
              <a:t>Self-Learning Topic: Histogram specification </a:t>
            </a:r>
            <a:r>
              <a:rPr lang="en-IN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8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27500"/>
            <a:ext cx="8424936" cy="671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0005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19957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797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801105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2770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Histogram Modelling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Histogram of images provides global description of the appearance of an image.</a:t>
            </a:r>
          </a:p>
          <a:p>
            <a:endParaRPr lang="en-IN" dirty="0"/>
          </a:p>
          <a:p>
            <a:r>
              <a:rPr lang="en-IN" dirty="0" smtClean="0"/>
              <a:t>Histogram of an image represents the relative frequency of occurrence of the various grey levels in an image.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85789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Two methods of plotting histogram.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82760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60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2493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1679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Histogram plotted in the second method is normalised histogram.</a:t>
            </a:r>
          </a:p>
          <a:p>
            <a:pPr algn="just"/>
            <a:r>
              <a:rPr lang="en-IN" dirty="0" smtClean="0"/>
              <a:t>Maximum value to be plotted will be 1.</a:t>
            </a:r>
          </a:p>
          <a:p>
            <a:pPr algn="just"/>
            <a:r>
              <a:rPr lang="en-IN" dirty="0" smtClean="0"/>
              <a:t>Normalised histogram provides clear information about the image.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023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Stretching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Histogram stretching is one way to  increase dynamic range of the image.</a:t>
            </a:r>
          </a:p>
          <a:p>
            <a:endParaRPr lang="en-IN" dirty="0" smtClean="0"/>
          </a:p>
          <a:p>
            <a:pPr algn="just"/>
            <a:r>
              <a:rPr lang="en-IN" dirty="0" smtClean="0"/>
              <a:t>Here the basic shape of the histogram is not altered , instead the histogram is spread to cover the entire dynamic range.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966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9734"/>
            <a:ext cx="6768752" cy="151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7"/>
            <a:ext cx="6192688" cy="29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2124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Histogram Equalization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Equalisation is a process that attempts to spread out the </a:t>
            </a:r>
            <a:r>
              <a:rPr lang="en-IN" dirty="0" err="1"/>
              <a:t>gray</a:t>
            </a:r>
            <a:r>
              <a:rPr lang="en-IN" dirty="0"/>
              <a:t> levels in </a:t>
            </a:r>
            <a:r>
              <a:rPr lang="en-IN" dirty="0" smtClean="0"/>
              <a:t>an image </a:t>
            </a:r>
            <a:r>
              <a:rPr lang="en-IN" dirty="0"/>
              <a:t>so that they are evenly distributed across their range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reassigns the </a:t>
            </a:r>
            <a:r>
              <a:rPr lang="en-IN" dirty="0" smtClean="0"/>
              <a:t>brightness values </a:t>
            </a:r>
            <a:r>
              <a:rPr lang="en-IN" dirty="0"/>
              <a:t>of pixels based on the image histogram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is a technique where the </a:t>
            </a:r>
            <a:r>
              <a:rPr lang="en-IN" dirty="0" smtClean="0"/>
              <a:t>histogram of </a:t>
            </a:r>
            <a:r>
              <a:rPr lang="en-IN" dirty="0"/>
              <a:t>the resultant image is as flat as possible.</a:t>
            </a:r>
          </a:p>
        </p:txBody>
      </p:sp>
    </p:spTree>
    <p:extLst>
      <p:ext uri="{BB962C8B-B14F-4D97-AF65-F5344CB8AC3E}">
        <p14:creationId xmlns:p14="http://schemas.microsoft.com/office/powerpoint/2010/main" val="24538649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Histogram equalisation provides more visually pleasing </a:t>
            </a:r>
            <a:r>
              <a:rPr lang="en-IN" dirty="0" smtClean="0"/>
              <a:t>results across </a:t>
            </a:r>
            <a:r>
              <a:rPr lang="en-IN" dirty="0"/>
              <a:t>a wider range of images.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78696"/>
            <a:ext cx="8616492" cy="26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51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70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64096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15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96448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46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1424"/>
            <a:ext cx="8568951" cy="321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31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64096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06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" y="1214534"/>
            <a:ext cx="905123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" y="2636912"/>
            <a:ext cx="852328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554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201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797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3" y="548680"/>
            <a:ext cx="8478536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8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48464" cy="644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0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496944" cy="65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9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33336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280920" cy="65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23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5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638175"/>
            <a:ext cx="72294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3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04850"/>
            <a:ext cx="70485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9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57362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75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4664"/>
            <a:ext cx="9144001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2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4" y="1238565"/>
            <a:ext cx="8019884" cy="512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5976664" cy="96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55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4357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2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" y="0"/>
            <a:ext cx="9070398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69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56175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31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Mathematical Operations on Images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Image Addition</a:t>
            </a:r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814256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09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5738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17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01958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Subtraction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052736"/>
            <a:ext cx="699351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Mathematical Operations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Image Multiplication</a:t>
            </a:r>
          </a:p>
          <a:p>
            <a:r>
              <a:rPr lang="en-IN" dirty="0" smtClean="0"/>
              <a:t>G(</a:t>
            </a:r>
            <a:r>
              <a:rPr lang="en-IN" dirty="0" err="1" smtClean="0"/>
              <a:t>x,y</a:t>
            </a:r>
            <a:r>
              <a:rPr lang="en-IN" dirty="0" smtClean="0"/>
              <a:t>)=f1(</a:t>
            </a:r>
            <a:r>
              <a:rPr lang="en-IN" dirty="0" err="1" smtClean="0"/>
              <a:t>x,y</a:t>
            </a:r>
            <a:r>
              <a:rPr lang="en-IN" dirty="0" smtClean="0"/>
              <a:t>)*f2(</a:t>
            </a:r>
            <a:r>
              <a:rPr lang="en-IN" dirty="0" err="1" smtClean="0"/>
              <a:t>x,y</a:t>
            </a:r>
            <a:r>
              <a:rPr lang="en-IN" dirty="0" smtClean="0"/>
              <a:t>)</a:t>
            </a:r>
          </a:p>
          <a:p>
            <a:r>
              <a:rPr lang="en-IN" b="1" dirty="0" smtClean="0"/>
              <a:t>Image Division</a:t>
            </a:r>
          </a:p>
          <a:p>
            <a:r>
              <a:rPr lang="en-IN" dirty="0"/>
              <a:t>G(</a:t>
            </a:r>
            <a:r>
              <a:rPr lang="en-IN" dirty="0" err="1"/>
              <a:t>x,y</a:t>
            </a:r>
            <a:r>
              <a:rPr lang="en-IN" dirty="0"/>
              <a:t>)=</a:t>
            </a:r>
            <a:r>
              <a:rPr lang="en-IN" dirty="0" smtClean="0"/>
              <a:t>f1(</a:t>
            </a:r>
            <a:r>
              <a:rPr lang="en-IN" dirty="0" err="1" smtClean="0"/>
              <a:t>x,y</a:t>
            </a:r>
            <a:r>
              <a:rPr lang="en-IN" dirty="0" smtClean="0"/>
              <a:t>)/f2(</a:t>
            </a:r>
            <a:r>
              <a:rPr lang="en-IN" dirty="0" err="1" smtClean="0"/>
              <a:t>x,y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endParaRPr lang="en-IN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55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Enhancement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objective of image enhancement is to improve the interpretability of the information present in images </a:t>
            </a:r>
            <a:r>
              <a:rPr lang="en-IN" dirty="0" smtClean="0"/>
              <a:t>for human </a:t>
            </a:r>
            <a:r>
              <a:rPr lang="en-IN" dirty="0"/>
              <a:t>viewers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enhancement algorithm is one that yields a better-quality image for the purpose of </a:t>
            </a:r>
            <a:r>
              <a:rPr lang="en-IN" dirty="0" smtClean="0"/>
              <a:t>some particular </a:t>
            </a:r>
            <a:r>
              <a:rPr lang="en-IN" dirty="0"/>
              <a:t>application which can be done by either suppressing the noise or increasing the image contrast.</a:t>
            </a:r>
          </a:p>
        </p:txBody>
      </p:sp>
    </p:spTree>
    <p:extLst>
      <p:ext uri="{BB962C8B-B14F-4D97-AF65-F5344CB8AC3E}">
        <p14:creationId xmlns:p14="http://schemas.microsoft.com/office/powerpoint/2010/main" val="2773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23815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94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Spatial Domain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Image-enhancement </a:t>
            </a:r>
            <a:r>
              <a:rPr lang="en-IN" dirty="0"/>
              <a:t>techniques can be classified into two broad categories as</a:t>
            </a:r>
          </a:p>
          <a:p>
            <a:pPr marL="514350" indent="-514350" algn="just">
              <a:buAutoNum type="arabicParenBoth"/>
            </a:pPr>
            <a:r>
              <a:rPr lang="en-IN" b="1" dirty="0" smtClean="0"/>
              <a:t>spatial </a:t>
            </a:r>
            <a:r>
              <a:rPr lang="en-IN" b="1" dirty="0"/>
              <a:t>domain </a:t>
            </a:r>
            <a:r>
              <a:rPr lang="en-IN" b="1" dirty="0" smtClean="0"/>
              <a:t>method</a:t>
            </a:r>
          </a:p>
          <a:p>
            <a:pPr algn="just"/>
            <a:r>
              <a:rPr lang="en-IN" dirty="0"/>
              <a:t>The spatial domain method operates directly on </a:t>
            </a:r>
            <a:r>
              <a:rPr lang="en-IN" dirty="0" smtClean="0"/>
              <a:t>pixels or raw data.</a:t>
            </a:r>
          </a:p>
          <a:p>
            <a:pPr marL="0" indent="0" algn="just">
              <a:buNone/>
            </a:pPr>
            <a:r>
              <a:rPr lang="en-IN" dirty="0" smtClean="0"/>
              <a:t>(2) </a:t>
            </a:r>
            <a:r>
              <a:rPr lang="en-IN" b="1" dirty="0" smtClean="0"/>
              <a:t>transform </a:t>
            </a:r>
            <a:r>
              <a:rPr lang="en-IN" b="1" dirty="0"/>
              <a:t>domain </a:t>
            </a:r>
            <a:r>
              <a:rPr lang="en-IN" b="1" dirty="0" smtClean="0"/>
              <a:t>method</a:t>
            </a:r>
          </a:p>
          <a:p>
            <a:pPr algn="just"/>
            <a:r>
              <a:rPr lang="en-IN" dirty="0"/>
              <a:t>T</a:t>
            </a:r>
            <a:r>
              <a:rPr lang="en-IN" dirty="0" smtClean="0"/>
              <a:t>ransform </a:t>
            </a:r>
            <a:r>
              <a:rPr lang="en-IN" dirty="0"/>
              <a:t>domain method </a:t>
            </a:r>
            <a:r>
              <a:rPr lang="en-IN" dirty="0" smtClean="0"/>
              <a:t>operates on </a:t>
            </a:r>
            <a:r>
              <a:rPr lang="en-IN" dirty="0"/>
              <a:t>the Fourier transform of an image and then transforms it back to the spatial domain.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72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Spatial Domain - Point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IN" b="1" dirty="0" smtClean="0"/>
              <a:t>Image Negative or Digital Negative</a:t>
            </a:r>
          </a:p>
          <a:p>
            <a:r>
              <a:rPr lang="en-IN" dirty="0" smtClean="0"/>
              <a:t>F(</a:t>
            </a:r>
            <a:r>
              <a:rPr lang="en-IN" dirty="0" err="1" smtClean="0"/>
              <a:t>x,y</a:t>
            </a:r>
            <a:r>
              <a:rPr lang="en-IN" dirty="0" smtClean="0"/>
              <a:t>) may be an image here F is grey level value(0 to 255).</a:t>
            </a:r>
          </a:p>
          <a:p>
            <a:r>
              <a:rPr lang="en-IN" dirty="0" smtClean="0"/>
              <a:t>0 black</a:t>
            </a:r>
          </a:p>
          <a:p>
            <a:r>
              <a:rPr lang="en-IN" dirty="0" smtClean="0"/>
              <a:t>255 white</a:t>
            </a:r>
          </a:p>
          <a:p>
            <a:r>
              <a:rPr lang="en-IN" dirty="0" smtClean="0"/>
              <a:t>Here </a:t>
            </a:r>
            <a:r>
              <a:rPr lang="en-IN" dirty="0" err="1" smtClean="0"/>
              <a:t>x,y</a:t>
            </a:r>
            <a:r>
              <a:rPr lang="en-IN" dirty="0" smtClean="0"/>
              <a:t> represents image coordinates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9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inverse transformation reverses light and dark</a:t>
            </a:r>
            <a:r>
              <a:rPr lang="en-IN" dirty="0" smtClean="0"/>
              <a:t>.</a:t>
            </a:r>
          </a:p>
          <a:p>
            <a:r>
              <a:rPr lang="en-IN" dirty="0" smtClean="0"/>
              <a:t>Application – X-ray image</a:t>
            </a:r>
          </a:p>
          <a:p>
            <a:r>
              <a:rPr lang="en-IN" dirty="0" smtClean="0"/>
              <a:t>Inverting grey levels.</a:t>
            </a:r>
          </a:p>
          <a:p>
            <a:r>
              <a:rPr lang="pt-BR" dirty="0"/>
              <a:t>g (m, n) = 255 − f (m, n</a:t>
            </a:r>
            <a:r>
              <a:rPr lang="pt-BR" dirty="0" smtClean="0"/>
              <a:t>)</a:t>
            </a:r>
          </a:p>
          <a:p>
            <a:r>
              <a:rPr lang="pt-BR" dirty="0" smtClean="0"/>
              <a:t>Here g (m,n) is negative image</a:t>
            </a:r>
          </a:p>
          <a:p>
            <a:r>
              <a:rPr lang="pt-BR" dirty="0"/>
              <a:t>f</a:t>
            </a:r>
            <a:r>
              <a:rPr lang="pt-BR" dirty="0" smtClean="0"/>
              <a:t>(m,n) is original image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2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19"/>
            <a:ext cx="6624736" cy="538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190625"/>
            <a:ext cx="90201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0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2) Contrast Stretching or </a:t>
            </a:r>
            <a:r>
              <a:rPr lang="en-IN" dirty="0"/>
              <a:t>Contrast </a:t>
            </a:r>
            <a:r>
              <a:rPr lang="en-IN" dirty="0" smtClean="0"/>
              <a:t>Adjustment</a:t>
            </a:r>
          </a:p>
          <a:p>
            <a:r>
              <a:rPr lang="en-IN" dirty="0" smtClean="0"/>
              <a:t>Poor illumination images are not clear.</a:t>
            </a:r>
          </a:p>
          <a:p>
            <a:endParaRPr lang="en-IN" dirty="0" smtClean="0"/>
          </a:p>
          <a:p>
            <a:r>
              <a:rPr lang="en-IN" dirty="0" smtClean="0"/>
              <a:t>Contrast stretching is increase the contrast of the images by making the dark portions darker and the brighter portions brighter.</a:t>
            </a:r>
          </a:p>
          <a:p>
            <a:endParaRPr lang="en-IN" dirty="0" smtClean="0"/>
          </a:p>
          <a:p>
            <a:r>
              <a:rPr lang="en-IN" dirty="0"/>
              <a:t>Contrast adjustment is done by scaling all the pixels of the image by a constant k. It is given by</a:t>
            </a:r>
          </a:p>
          <a:p>
            <a:r>
              <a:rPr lang="pt-BR" dirty="0"/>
              <a:t>g [m, n] = f [m, n] ∗ 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2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Specifying a value above 1 will increase the contrast by making bright samples brighter and dark </a:t>
            </a:r>
            <a:r>
              <a:rPr lang="en-IN" dirty="0" smtClean="0"/>
              <a:t>samples darker.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value below 1 will do the opposite and reduce a smaller </a:t>
            </a:r>
            <a:r>
              <a:rPr lang="en-IN" dirty="0" smtClean="0"/>
              <a:t>range of </a:t>
            </a:r>
            <a:r>
              <a:rPr lang="en-IN" dirty="0"/>
              <a:t>sample values.</a:t>
            </a:r>
          </a:p>
        </p:txBody>
      </p:sp>
    </p:spTree>
    <p:extLst>
      <p:ext uri="{BB962C8B-B14F-4D97-AF65-F5344CB8AC3E}">
        <p14:creationId xmlns:p14="http://schemas.microsoft.com/office/powerpoint/2010/main" val="6552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4875"/>
            <a:ext cx="6336704" cy="45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224899" cy="48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3) Thresholding</a:t>
            </a:r>
          </a:p>
          <a:p>
            <a:pPr algn="just"/>
            <a:r>
              <a:rPr lang="en-IN" dirty="0" smtClean="0"/>
              <a:t>Extreme contrast stretching yields in thresholding.</a:t>
            </a:r>
          </a:p>
          <a:p>
            <a:pPr algn="just"/>
            <a:r>
              <a:rPr lang="en-IN" dirty="0" smtClean="0"/>
              <a:t>S=255;      if r(pixel intensity value) &gt;=a (threshold value)</a:t>
            </a:r>
          </a:p>
          <a:p>
            <a:pPr algn="just"/>
            <a:endParaRPr lang="en-IN" dirty="0"/>
          </a:p>
          <a:p>
            <a:pPr algn="just"/>
            <a:r>
              <a:rPr lang="en-IN" dirty="0" smtClean="0"/>
              <a:t>S=0 </a:t>
            </a:r>
            <a:r>
              <a:rPr lang="en-IN" dirty="0"/>
              <a:t>if r(pixel intensity </a:t>
            </a:r>
            <a:r>
              <a:rPr lang="en-IN" dirty="0" smtClean="0"/>
              <a:t>value) &lt; a(threshold </a:t>
            </a:r>
            <a:r>
              <a:rPr lang="en-IN" dirty="0"/>
              <a:t>value)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3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620688"/>
            <a:ext cx="814026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94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6336704" cy="60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3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95004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4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Spatial Domain - Point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dirty="0" smtClean="0"/>
              <a:t>4) Grey Level Slicing (Intensity slicing)</a:t>
            </a:r>
          </a:p>
          <a:p>
            <a:r>
              <a:rPr lang="en-IN" dirty="0" smtClean="0"/>
              <a:t>Thresholding splits the grey level into two parts.</a:t>
            </a:r>
          </a:p>
          <a:p>
            <a:endParaRPr lang="en-IN" dirty="0" smtClean="0"/>
          </a:p>
          <a:p>
            <a:r>
              <a:rPr lang="en-IN" dirty="0" smtClean="0"/>
              <a:t>Highlight specific range of grey values we use grey level slicing.</a:t>
            </a:r>
            <a:r>
              <a:rPr lang="en-IN" dirty="0"/>
              <a:t> Useful for highlighting features in an image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Band of grey level is selected.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5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IN" b="1" dirty="0" smtClean="0"/>
              <a:t>Grey Level without Background</a:t>
            </a:r>
          </a:p>
          <a:p>
            <a:pPr algn="just"/>
            <a:r>
              <a:rPr lang="en-IN" dirty="0" smtClean="0"/>
              <a:t>S=255; </a:t>
            </a:r>
            <a:r>
              <a:rPr lang="en-IN" dirty="0"/>
              <a:t>if </a:t>
            </a:r>
            <a:r>
              <a:rPr lang="en-IN" dirty="0" smtClean="0"/>
              <a:t>a(low threshold </a:t>
            </a:r>
            <a:r>
              <a:rPr lang="en-IN" dirty="0"/>
              <a:t>value) </a:t>
            </a:r>
            <a:r>
              <a:rPr lang="en-IN" dirty="0" smtClean="0"/>
              <a:t>&lt;=r(pixel </a:t>
            </a:r>
            <a:r>
              <a:rPr lang="en-IN" dirty="0"/>
              <a:t>intensity value) </a:t>
            </a:r>
            <a:r>
              <a:rPr lang="en-IN" dirty="0" smtClean="0"/>
              <a:t>&lt;= b(high threshold </a:t>
            </a:r>
            <a:r>
              <a:rPr lang="en-IN" dirty="0"/>
              <a:t>value</a:t>
            </a:r>
            <a:r>
              <a:rPr lang="en-IN" dirty="0" smtClean="0"/>
              <a:t>)</a:t>
            </a:r>
          </a:p>
          <a:p>
            <a:pPr algn="just"/>
            <a:r>
              <a:rPr lang="en-IN" dirty="0"/>
              <a:t>S=0;      otherwise</a:t>
            </a:r>
          </a:p>
          <a:p>
            <a:pPr algn="just"/>
            <a:r>
              <a:rPr lang="en-IN" dirty="0" smtClean="0"/>
              <a:t>display </a:t>
            </a:r>
            <a:r>
              <a:rPr lang="en-IN" dirty="0"/>
              <a:t>a high value for all </a:t>
            </a:r>
            <a:r>
              <a:rPr lang="en-IN" dirty="0" err="1"/>
              <a:t>gray</a:t>
            </a:r>
            <a:r>
              <a:rPr lang="en-IN" dirty="0"/>
              <a:t> levels in the range of interest and a low value for all other </a:t>
            </a:r>
            <a:r>
              <a:rPr lang="en-IN" dirty="0" err="1"/>
              <a:t>gray</a:t>
            </a:r>
            <a:r>
              <a:rPr lang="en-IN" dirty="0"/>
              <a:t> levels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r>
              <a:rPr lang="en-IN" b="1" dirty="0"/>
              <a:t>Grey Level </a:t>
            </a:r>
            <a:r>
              <a:rPr lang="en-IN" b="1" dirty="0" smtClean="0"/>
              <a:t>with Background</a:t>
            </a:r>
          </a:p>
          <a:p>
            <a:pPr algn="just"/>
            <a:r>
              <a:rPr lang="en-IN" dirty="0" smtClean="0"/>
              <a:t>S=255</a:t>
            </a:r>
            <a:r>
              <a:rPr lang="en-IN" dirty="0"/>
              <a:t>; if a(low threshold value) &lt;=r(pixel intensity value) &lt;= b(high threshold value</a:t>
            </a:r>
            <a:r>
              <a:rPr lang="en-IN" dirty="0" smtClean="0"/>
              <a:t>)</a:t>
            </a:r>
          </a:p>
          <a:p>
            <a:pPr algn="just"/>
            <a:r>
              <a:rPr lang="en-IN" dirty="0"/>
              <a:t>S=r;      </a:t>
            </a:r>
            <a:r>
              <a:rPr lang="en-IN" dirty="0" smtClean="0"/>
              <a:t>otherwise</a:t>
            </a:r>
          </a:p>
          <a:p>
            <a:pPr algn="just"/>
            <a:r>
              <a:rPr lang="en-IN" dirty="0"/>
              <a:t>based on the transformation brightens the desired range of </a:t>
            </a:r>
            <a:r>
              <a:rPr lang="en-IN" dirty="0" err="1"/>
              <a:t>gray</a:t>
            </a:r>
            <a:r>
              <a:rPr lang="en-IN" dirty="0"/>
              <a:t> levels but </a:t>
            </a:r>
            <a:r>
              <a:rPr lang="en-IN" dirty="0" smtClean="0"/>
              <a:t>preserves </a:t>
            </a:r>
            <a:r>
              <a:rPr lang="en-IN" dirty="0" err="1" smtClean="0"/>
              <a:t>gray</a:t>
            </a:r>
            <a:r>
              <a:rPr lang="en-IN" dirty="0" smtClean="0"/>
              <a:t> </a:t>
            </a:r>
            <a:r>
              <a:rPr lang="en-IN" dirty="0"/>
              <a:t>levels unchanged.</a:t>
            </a:r>
          </a:p>
          <a:p>
            <a:pPr algn="just"/>
            <a:endParaRPr lang="en-IN" dirty="0"/>
          </a:p>
          <a:p>
            <a:endParaRPr lang="en-IN" b="1" dirty="0" smtClean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7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200800" cy="61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19250"/>
            <a:ext cx="74771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1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416824" cy="576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38300"/>
            <a:ext cx="7439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5) Bit Plane Slicing</a:t>
            </a:r>
          </a:p>
          <a:p>
            <a:pPr algn="just"/>
            <a:r>
              <a:rPr lang="en-IN" dirty="0"/>
              <a:t>Pixels are digital numbers, each one composed of bits. Instead of highlighting </a:t>
            </a:r>
            <a:r>
              <a:rPr lang="en-IN" dirty="0" err="1"/>
              <a:t>gray</a:t>
            </a:r>
            <a:r>
              <a:rPr lang="en-IN" dirty="0"/>
              <a:t>-level range, we could highlight the contribution made by each </a:t>
            </a:r>
            <a:r>
              <a:rPr lang="en-IN" dirty="0" smtClean="0"/>
              <a:t>bit.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This </a:t>
            </a:r>
            <a:r>
              <a:rPr lang="en-IN" dirty="0"/>
              <a:t>method is useful and used in image compression.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914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2060848"/>
            <a:ext cx="883217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8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706"/>
            <a:ext cx="8706227" cy="60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8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55115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71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Often </a:t>
            </a:r>
            <a:r>
              <a:rPr lang="en-IN" dirty="0"/>
              <a:t>by isolating particular bits of the pixel values in an image we can highlight interesting aspects of that </a:t>
            </a:r>
            <a:r>
              <a:rPr lang="en-IN" dirty="0" smtClean="0"/>
              <a:t>image.</a:t>
            </a:r>
          </a:p>
          <a:p>
            <a:pPr marL="0" indent="0" algn="just">
              <a:buNone/>
            </a:pPr>
            <a:endParaRPr lang="en-IN" dirty="0" smtClean="0"/>
          </a:p>
          <a:p>
            <a:pPr marL="0" indent="0" algn="just">
              <a:buNone/>
            </a:pPr>
            <a:r>
              <a:rPr lang="en-IN" dirty="0" smtClean="0"/>
              <a:t>– </a:t>
            </a:r>
            <a:r>
              <a:rPr lang="en-IN" dirty="0"/>
              <a:t>Higher -order bits usually contain most of the significant visual </a:t>
            </a:r>
            <a:r>
              <a:rPr lang="en-IN" dirty="0" smtClean="0"/>
              <a:t>information.</a:t>
            </a:r>
          </a:p>
          <a:p>
            <a:pPr marL="0" indent="0" algn="just">
              <a:buNone/>
            </a:pPr>
            <a:r>
              <a:rPr lang="en-IN" dirty="0" smtClean="0"/>
              <a:t> </a:t>
            </a:r>
          </a:p>
          <a:p>
            <a:pPr marL="0" indent="0" algn="just">
              <a:buNone/>
            </a:pPr>
            <a:r>
              <a:rPr lang="en-IN" dirty="0" smtClean="0"/>
              <a:t>– </a:t>
            </a:r>
            <a:r>
              <a:rPr lang="en-IN" dirty="0"/>
              <a:t>Lower -order bits contain subtle </a:t>
            </a:r>
            <a:r>
              <a:rPr lang="en-IN" dirty="0" smtClean="0"/>
              <a:t>details.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03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9136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0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544"/>
            <a:ext cx="6696744" cy="62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0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1"/>
            <a:ext cx="5832648" cy="602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0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6840760" cy="611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 smtClean="0"/>
              <a:t>6) Dynamic Range Compression (Log Transformation)</a:t>
            </a:r>
          </a:p>
          <a:p>
            <a:pPr algn="just"/>
            <a:r>
              <a:rPr lang="en-IN" dirty="0" smtClean="0"/>
              <a:t>Dynamic range of the image exceeds the capability of the display device.</a:t>
            </a:r>
          </a:p>
          <a:p>
            <a:pPr algn="just"/>
            <a:r>
              <a:rPr lang="en-IN" dirty="0" smtClean="0"/>
              <a:t>Some pixel values are so high that low pixel values get over shadowed.</a:t>
            </a:r>
          </a:p>
          <a:p>
            <a:pPr algn="just"/>
            <a:r>
              <a:rPr lang="en-IN" dirty="0" smtClean="0"/>
              <a:t>To be able to see the small value pixels dynamic range compression is used.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8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Log operator being the excellent compressing function.</a:t>
            </a:r>
          </a:p>
          <a:p>
            <a:r>
              <a:rPr lang="en-IN" dirty="0" smtClean="0"/>
              <a:t>Dynamic range compression is achieved by using log operator.</a:t>
            </a:r>
          </a:p>
          <a:p>
            <a:r>
              <a:rPr lang="en-IN" dirty="0" smtClean="0"/>
              <a:t>Log Transformation = C*log(1+|a|)…(a=image)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3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88052"/>
            <a:ext cx="7116929" cy="43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021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285372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30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1" y="719037"/>
            <a:ext cx="849023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2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7" y="116632"/>
            <a:ext cx="9242281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463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3833"/>
            <a:ext cx="88924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519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 dirty="0" smtClean="0"/>
              <a:t>7) Power Law Transformation</a:t>
            </a:r>
          </a:p>
          <a:p>
            <a:pPr algn="just"/>
            <a:r>
              <a:rPr lang="en-IN" dirty="0"/>
              <a:t>human perception of </a:t>
            </a:r>
            <a:r>
              <a:rPr lang="en-IN" dirty="0" smtClean="0"/>
              <a:t>brightness - </a:t>
            </a:r>
            <a:r>
              <a:rPr lang="en-IN" dirty="0"/>
              <a:t>more sensitive to changes in dark as compared to bright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display devices like </a:t>
            </a:r>
            <a:r>
              <a:rPr lang="en-IN" dirty="0" smtClean="0"/>
              <a:t>computer </a:t>
            </a:r>
            <a:r>
              <a:rPr lang="en-IN" dirty="0"/>
              <a:t>screen have Intensity to voltage </a:t>
            </a:r>
            <a:r>
              <a:rPr lang="en-IN" dirty="0" smtClean="0"/>
              <a:t>(non linear) - which </a:t>
            </a:r>
            <a:r>
              <a:rPr lang="en-IN" dirty="0"/>
              <a:t>is a power function with exponents(Gamma) varying from 1.8 to 2.5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any input signal(say from a camera), the output will be transformed by </a:t>
            </a:r>
            <a:r>
              <a:rPr lang="en-IN" dirty="0" smtClean="0"/>
              <a:t>gamma </a:t>
            </a:r>
            <a:r>
              <a:rPr lang="en-IN" dirty="0"/>
              <a:t>because of non-linear intensity to voltage relationship of the display </a:t>
            </a:r>
            <a:r>
              <a:rPr lang="en-IN" dirty="0" smtClean="0"/>
              <a:t>screen - This </a:t>
            </a:r>
            <a:r>
              <a:rPr lang="en-IN" dirty="0"/>
              <a:t>results in images that are darker than intended.</a:t>
            </a:r>
          </a:p>
        </p:txBody>
      </p:sp>
    </p:spTree>
    <p:extLst>
      <p:ext uri="{BB962C8B-B14F-4D97-AF65-F5344CB8AC3E}">
        <p14:creationId xmlns:p14="http://schemas.microsoft.com/office/powerpoint/2010/main" val="272669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we </a:t>
            </a:r>
            <a:r>
              <a:rPr lang="en-IN" dirty="0"/>
              <a:t>apply gamma correction to the input </a:t>
            </a:r>
            <a:r>
              <a:rPr lang="en-IN" dirty="0" smtClean="0"/>
              <a:t>signal.</a:t>
            </a:r>
          </a:p>
          <a:p>
            <a:r>
              <a:rPr lang="en-IN" dirty="0"/>
              <a:t>This input cancels out the effects generated by the display and we see the image as it is.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232248" cy="9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22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115"/>
            <a:ext cx="7257358" cy="453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357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836712"/>
            <a:ext cx="725279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825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92356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Neighbourhood Processing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neighbourhood operation, the pixels in an image are modified based on some function of the pixels in </a:t>
            </a:r>
            <a:r>
              <a:rPr lang="en-IN" dirty="0" smtClean="0"/>
              <a:t>their neighbourhood.</a:t>
            </a:r>
          </a:p>
          <a:p>
            <a:endParaRPr lang="en-IN" dirty="0"/>
          </a:p>
          <a:p>
            <a:r>
              <a:rPr lang="en-IN" dirty="0" smtClean="0"/>
              <a:t>Instead of 3*3 neighbourhood , we could also use 5*5 or a 7*7 …….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2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Low Pass Averaging Filter (Box Filter)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If an image has Gaussian noise present in it a low pass averaging filter is used to eliminate it.</a:t>
            </a:r>
          </a:p>
          <a:p>
            <a:pPr algn="just"/>
            <a:r>
              <a:rPr lang="en-IN" dirty="0"/>
              <a:t>The mean filter replaces each pixel by the average of all the values in the local neighbourhood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r>
              <a:rPr lang="en-IN" dirty="0"/>
              <a:t>The size </a:t>
            </a:r>
            <a:r>
              <a:rPr lang="en-IN" dirty="0" smtClean="0"/>
              <a:t>of the </a:t>
            </a:r>
            <a:r>
              <a:rPr lang="en-IN" dirty="0"/>
              <a:t>neighbourhood controls the amount of filtering.</a:t>
            </a:r>
          </a:p>
        </p:txBody>
      </p:sp>
    </p:spTree>
    <p:extLst>
      <p:ext uri="{BB962C8B-B14F-4D97-AF65-F5344CB8AC3E}">
        <p14:creationId xmlns:p14="http://schemas.microsoft.com/office/powerpoint/2010/main" val="10250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spatial averaging operation, each pixel is replaced </a:t>
            </a:r>
            <a:r>
              <a:rPr lang="en-IN" dirty="0" smtClean="0"/>
              <a:t>by a </a:t>
            </a:r>
            <a:r>
              <a:rPr lang="en-IN" dirty="0"/>
              <a:t>weighted average of its neighbourhood pixels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The low-pass filter preserves the smooth region in the </a:t>
            </a:r>
            <a:r>
              <a:rPr lang="en-IN" dirty="0" smtClean="0"/>
              <a:t>image and </a:t>
            </a:r>
            <a:r>
              <a:rPr lang="en-IN" dirty="0"/>
              <a:t>it removes the sharp variations leading to blurring effect.</a:t>
            </a:r>
          </a:p>
        </p:txBody>
      </p:sp>
    </p:spTree>
    <p:extLst>
      <p:ext uri="{BB962C8B-B14F-4D97-AF65-F5344CB8AC3E}">
        <p14:creationId xmlns:p14="http://schemas.microsoft.com/office/powerpoint/2010/main" val="19514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7016"/>
            <a:ext cx="8712968" cy="635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85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93301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It is to be noted that the sum of the elements is equal to 1 in the case of a low-pass spatial mask. </a:t>
            </a:r>
            <a:endParaRPr lang="en-IN" dirty="0" smtClean="0"/>
          </a:p>
          <a:p>
            <a:endParaRPr lang="en-IN" dirty="0" smtClean="0"/>
          </a:p>
          <a:p>
            <a:pPr algn="just"/>
            <a:r>
              <a:rPr lang="en-IN" dirty="0" smtClean="0"/>
              <a:t>The blurring effect </a:t>
            </a:r>
            <a:r>
              <a:rPr lang="en-IN" dirty="0"/>
              <a:t>will be more with the increase in the size of the mask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r>
              <a:rPr lang="en-IN" dirty="0"/>
              <a:t>the size of the mask will be odd </a:t>
            </a:r>
            <a:r>
              <a:rPr lang="en-IN" dirty="0" smtClean="0"/>
              <a:t>so that </a:t>
            </a:r>
            <a:r>
              <a:rPr lang="en-IN" dirty="0"/>
              <a:t>the central pixel can be located exactly.</a:t>
            </a:r>
          </a:p>
        </p:txBody>
      </p:sp>
    </p:spTree>
    <p:extLst>
      <p:ext uri="{BB962C8B-B14F-4D97-AF65-F5344CB8AC3E}">
        <p14:creationId xmlns:p14="http://schemas.microsoft.com/office/powerpoint/2010/main" val="202900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4598"/>
            <a:ext cx="6048672" cy="685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8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0"/>
            <a:ext cx="5976664" cy="686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5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Low frequency regions remain unchanged while sharp edges become blur.</a:t>
            </a:r>
          </a:p>
          <a:p>
            <a:endParaRPr lang="en-IN" dirty="0"/>
          </a:p>
          <a:p>
            <a:r>
              <a:rPr lang="en-IN" dirty="0" smtClean="0"/>
              <a:t>Grey level transition from 10 to 50 reduces to 10 -23.33 -36.6-50 blurring effect.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1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Limitations of Averaging </a:t>
            </a:r>
            <a:r>
              <a:rPr lang="en-IN" dirty="0" smtClean="0"/>
              <a:t>Filter</a:t>
            </a:r>
          </a:p>
          <a:p>
            <a:pPr marL="0" indent="0" algn="just">
              <a:buNone/>
            </a:pPr>
            <a:r>
              <a:rPr lang="en-IN" dirty="0" smtClean="0"/>
              <a:t>1. Averaging </a:t>
            </a:r>
            <a:r>
              <a:rPr lang="en-IN" dirty="0"/>
              <a:t>operation </a:t>
            </a:r>
            <a:r>
              <a:rPr lang="en-IN" b="1" dirty="0"/>
              <a:t>leads to the blurring </a:t>
            </a:r>
            <a:r>
              <a:rPr lang="en-IN" dirty="0"/>
              <a:t>of an image. Blurring affects feature localisation.</a:t>
            </a:r>
          </a:p>
          <a:p>
            <a:pPr marL="0" indent="0" algn="just">
              <a:buNone/>
            </a:pPr>
            <a:r>
              <a:rPr lang="en-IN" dirty="0"/>
              <a:t>2. If the averaging operation is applied to an image corrupted by impulse noise then the impulse noise </a:t>
            </a:r>
            <a:r>
              <a:rPr lang="en-IN" dirty="0" smtClean="0"/>
              <a:t>is attenuated </a:t>
            </a:r>
            <a:r>
              <a:rPr lang="en-IN" dirty="0"/>
              <a:t>and diffused but not removed</a:t>
            </a:r>
            <a:r>
              <a:rPr lang="en-IN" dirty="0" smtClean="0"/>
              <a:t>.</a:t>
            </a:r>
          </a:p>
          <a:p>
            <a:pPr marL="0" indent="0" algn="just">
              <a:buNone/>
            </a:pPr>
            <a:r>
              <a:rPr lang="en-IN" dirty="0" smtClean="0"/>
              <a:t>3. A single pixel with unrepresentative value can affect the mean value of the centre pixel.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965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3"/>
            <a:ext cx="7992888" cy="322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942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/>
          </a:bodyPr>
          <a:lstStyle/>
          <a:p>
            <a:r>
              <a:rPr lang="en-IN" dirty="0"/>
              <a:t>The mask of a weighted average filter is given </a:t>
            </a:r>
            <a:r>
              <a:rPr lang="en-IN" dirty="0" smtClean="0"/>
              <a:t>by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the </a:t>
            </a:r>
            <a:r>
              <a:rPr lang="en-IN" dirty="0"/>
              <a:t>pixels </a:t>
            </a:r>
            <a:r>
              <a:rPr lang="en-IN" dirty="0" smtClean="0"/>
              <a:t>nearest to </a:t>
            </a:r>
            <a:r>
              <a:rPr lang="en-IN" dirty="0"/>
              <a:t>the centre are weighted more than the distant pixels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543174"/>
            <a:ext cx="3024336" cy="283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134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mask the pixel at the </a:t>
            </a:r>
            <a:r>
              <a:rPr lang="en-IN" dirty="0" err="1" smtClean="0"/>
              <a:t>center</a:t>
            </a:r>
            <a:r>
              <a:rPr lang="en-IN" dirty="0" smtClean="0"/>
              <a:t> </a:t>
            </a:r>
            <a:r>
              <a:rPr lang="en-IN" dirty="0"/>
              <a:t>of the mask is multiplied by a higher value than any other, thus giving this pixel more importance in the calculation of the average.</a:t>
            </a:r>
          </a:p>
        </p:txBody>
      </p:sp>
    </p:spTree>
    <p:extLst>
      <p:ext uri="{BB962C8B-B14F-4D97-AF65-F5344CB8AC3E}">
        <p14:creationId xmlns:p14="http://schemas.microsoft.com/office/powerpoint/2010/main" val="830076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Median Filter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/>
          <a:lstStyle/>
          <a:p>
            <a:r>
              <a:rPr lang="en-IN" dirty="0" smtClean="0"/>
              <a:t>Median filters are statistical non linear filters in spatial domain.</a:t>
            </a:r>
          </a:p>
          <a:p>
            <a:r>
              <a:rPr lang="en-IN" dirty="0" smtClean="0"/>
              <a:t>Median filter smoothens the image by utilising the median of the neighbourhood.</a:t>
            </a:r>
          </a:p>
          <a:p>
            <a:r>
              <a:rPr lang="en-IN" b="1" dirty="0" smtClean="0"/>
              <a:t>Steps performed by median filter to find each pixel value in processed image: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1" y="4869160"/>
            <a:ext cx="79248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6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5967"/>
            <a:ext cx="7776864" cy="62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58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28092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13690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701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0772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0" y="1772681"/>
            <a:ext cx="8503192" cy="489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90887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9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58424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63077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3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When we take the median value, the pixel values which are very different from </a:t>
            </a:r>
            <a:r>
              <a:rPr lang="en-IN" dirty="0" smtClean="0"/>
              <a:t>their neighbouring </a:t>
            </a:r>
            <a:r>
              <a:rPr lang="en-IN" dirty="0"/>
              <a:t>pixels are replaced by a value equal to the neighbouring pixel value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median </a:t>
            </a:r>
            <a:r>
              <a:rPr lang="en-IN" dirty="0"/>
              <a:t>filter </a:t>
            </a:r>
            <a:r>
              <a:rPr lang="en-IN" dirty="0" smtClean="0"/>
              <a:t>is capable </a:t>
            </a:r>
            <a:r>
              <a:rPr lang="en-IN" dirty="0"/>
              <a:t>of reducing salt-and-pepper noise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A median filter is an effective tool to minimise salt-and-pepper noise.</a:t>
            </a:r>
          </a:p>
        </p:txBody>
      </p:sp>
    </p:spTree>
    <p:extLst>
      <p:ext uri="{BB962C8B-B14F-4D97-AF65-F5344CB8AC3E}">
        <p14:creationId xmlns:p14="http://schemas.microsoft.com/office/powerpoint/2010/main" val="25938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0"/>
            <a:ext cx="5904656" cy="646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143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416824" cy="445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57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63778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00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/>
          <a:p>
            <a:pPr algn="just"/>
            <a:r>
              <a:rPr lang="en-IN" dirty="0"/>
              <a:t>Gaussian filters are a class of linear smoothing filters with the weights chosen according to the shape of </a:t>
            </a:r>
            <a:r>
              <a:rPr lang="en-IN" dirty="0" smtClean="0"/>
              <a:t>a Gaussian </a:t>
            </a:r>
            <a:r>
              <a:rPr lang="en-IN" dirty="0"/>
              <a:t>function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The Gaussian kernel is widely used for smoothing purpose</a:t>
            </a:r>
            <a:r>
              <a:rPr lang="en-IN" dirty="0" smtClean="0"/>
              <a:t>.</a:t>
            </a:r>
          </a:p>
          <a:p>
            <a:pPr algn="just"/>
            <a:r>
              <a:rPr lang="en-IN" i="1" dirty="0"/>
              <a:t>2 Dimensional </a:t>
            </a:r>
            <a:r>
              <a:rPr lang="en-IN" i="1" dirty="0" err="1"/>
              <a:t>gaussian</a:t>
            </a:r>
            <a:r>
              <a:rPr lang="en-IN" i="1" dirty="0"/>
              <a:t> function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4941168"/>
            <a:ext cx="530741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34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IN" dirty="0"/>
              <a:t>Gaussian smoothing is a particular class of </a:t>
            </a:r>
            <a:r>
              <a:rPr lang="en-IN" dirty="0" smtClean="0"/>
              <a:t>averaging, in </a:t>
            </a:r>
            <a:r>
              <a:rPr lang="en-IN" dirty="0"/>
              <a:t>which the kernel is a 2D Gaussian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b="1" dirty="0" smtClean="0"/>
              <a:t>Properties of Gaussian Filter:</a:t>
            </a:r>
          </a:p>
          <a:p>
            <a:r>
              <a:rPr lang="en-IN" dirty="0"/>
              <a:t>Gaussian functions are rotationally </a:t>
            </a:r>
            <a:r>
              <a:rPr lang="en-IN" b="1" dirty="0"/>
              <a:t>symmetric in two dimensions</a:t>
            </a:r>
            <a:r>
              <a:rPr lang="en-IN" dirty="0"/>
              <a:t>. The meaning of the term ‘</a:t>
            </a:r>
            <a:r>
              <a:rPr lang="en-IN" dirty="0" smtClean="0"/>
              <a:t>rotationally symmetric</a:t>
            </a:r>
            <a:r>
              <a:rPr lang="en-IN" dirty="0"/>
              <a:t>’ is that the amount of smoothing performed by the filter will be the same in </a:t>
            </a:r>
            <a:r>
              <a:rPr lang="en-IN" dirty="0" smtClean="0"/>
              <a:t>all directions</a:t>
            </a:r>
            <a:r>
              <a:rPr lang="en-IN" dirty="0"/>
              <a:t>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Fourier transform of a Gaussian function is itself a Gaussian function. The Fourier transform of </a:t>
            </a:r>
            <a:r>
              <a:rPr lang="en-IN" dirty="0" smtClean="0"/>
              <a:t>a Gaussian </a:t>
            </a:r>
            <a:r>
              <a:rPr lang="en-IN" dirty="0"/>
              <a:t>has </a:t>
            </a:r>
            <a:r>
              <a:rPr lang="en-IN" b="1" dirty="0"/>
              <a:t>a single lobe in the frequency </a:t>
            </a:r>
            <a:r>
              <a:rPr lang="en-IN" dirty="0"/>
              <a:t>spectrum. </a:t>
            </a:r>
            <a:r>
              <a:rPr lang="en-IN" dirty="0" smtClean="0"/>
              <a:t>The </a:t>
            </a:r>
            <a:r>
              <a:rPr lang="en-IN" dirty="0"/>
              <a:t>single lobe in the Fourier transform of a Gaussian means that the smoothened </a:t>
            </a:r>
            <a:r>
              <a:rPr lang="en-IN" dirty="0" smtClean="0"/>
              <a:t>image will </a:t>
            </a:r>
            <a:r>
              <a:rPr lang="en-IN" dirty="0"/>
              <a:t>not be corrupted by contributions from unwanted high-frequency </a:t>
            </a:r>
            <a:r>
              <a:rPr lang="en-IN" dirty="0" smtClean="0"/>
              <a:t>signals.</a:t>
            </a:r>
          </a:p>
          <a:p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degree of smoothening is governed </a:t>
            </a:r>
            <a:r>
              <a:rPr lang="en-IN" b="1" dirty="0"/>
              <a:t>by variance σ.</a:t>
            </a:r>
            <a:r>
              <a:rPr lang="en-IN" dirty="0"/>
              <a:t> A larger σ implies a wider Gaussian filter </a:t>
            </a:r>
            <a:r>
              <a:rPr lang="en-IN" dirty="0" smtClean="0"/>
              <a:t>and greater </a:t>
            </a:r>
            <a:r>
              <a:rPr lang="en-IN" dirty="0"/>
              <a:t>smoothening.</a:t>
            </a:r>
          </a:p>
        </p:txBody>
      </p:sp>
    </p:spTree>
    <p:extLst>
      <p:ext uri="{BB962C8B-B14F-4D97-AF65-F5344CB8AC3E}">
        <p14:creationId xmlns:p14="http://schemas.microsoft.com/office/powerpoint/2010/main" val="320580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1"/>
            <a:ext cx="7920880" cy="61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587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6246643" cy="670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320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Highpass</a:t>
            </a:r>
            <a:r>
              <a:rPr lang="en-IN" dirty="0" smtClean="0"/>
              <a:t> Filtering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 smtClean="0"/>
              <a:t>High pass filtering eliminates the low frequency regions while retaining or enhancing the high frequency components.</a:t>
            </a:r>
          </a:p>
          <a:p>
            <a:pPr algn="just"/>
            <a:r>
              <a:rPr lang="en-IN" dirty="0" smtClean="0"/>
              <a:t>High pass image will have no background as it’s a low frequency region.</a:t>
            </a:r>
          </a:p>
          <a:p>
            <a:pPr algn="just"/>
            <a:r>
              <a:rPr lang="en-IN" dirty="0"/>
              <a:t>The main aim of image sharpening is to highlight fine details in the image. </a:t>
            </a:r>
            <a:endParaRPr lang="en-IN" dirty="0" smtClean="0"/>
          </a:p>
          <a:p>
            <a:pPr algn="just"/>
            <a:r>
              <a:rPr lang="en-IN" dirty="0" smtClean="0"/>
              <a:t>Image </a:t>
            </a:r>
            <a:r>
              <a:rPr lang="en-IN" dirty="0"/>
              <a:t>sharpening is used to enhance </a:t>
            </a:r>
            <a:r>
              <a:rPr lang="en-IN" dirty="0" smtClean="0"/>
              <a:t>the high-frequency </a:t>
            </a:r>
            <a:r>
              <a:rPr lang="en-IN" dirty="0"/>
              <a:t>components.</a:t>
            </a:r>
          </a:p>
        </p:txBody>
      </p:sp>
    </p:spTree>
    <p:extLst>
      <p:ext uri="{BB962C8B-B14F-4D97-AF65-F5344CB8AC3E}">
        <p14:creationId xmlns:p14="http://schemas.microsoft.com/office/powerpoint/2010/main" val="1744580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492896"/>
            <a:ext cx="82240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113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Sum of coefficients of high pass mask has to be zero to eliminate the low frequency regions.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05204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180"/>
            <a:ext cx="5760640" cy="68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859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1293"/>
            <a:ext cx="7740089" cy="614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732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High-boost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H</a:t>
            </a:r>
            <a:r>
              <a:rPr lang="en-IN" dirty="0" smtClean="0"/>
              <a:t>igh-boost </a:t>
            </a:r>
            <a:r>
              <a:rPr lang="en-IN" dirty="0"/>
              <a:t>filter is also known as a high-frequency emphasis filter. </a:t>
            </a:r>
            <a:endParaRPr lang="en-IN" dirty="0" smtClean="0"/>
          </a:p>
          <a:p>
            <a:pPr algn="just"/>
            <a:r>
              <a:rPr lang="en-IN" dirty="0" smtClean="0"/>
              <a:t>A </a:t>
            </a:r>
            <a:r>
              <a:rPr lang="en-IN" dirty="0"/>
              <a:t>high-boost filter is used to </a:t>
            </a:r>
            <a:r>
              <a:rPr lang="en-IN" dirty="0" smtClean="0"/>
              <a:t>retain some </a:t>
            </a:r>
            <a:r>
              <a:rPr lang="en-IN" dirty="0"/>
              <a:t>of the low-frequency </a:t>
            </a:r>
            <a:r>
              <a:rPr lang="en-IN" dirty="0" smtClean="0"/>
              <a:t>components(background) </a:t>
            </a:r>
            <a:r>
              <a:rPr lang="en-IN" dirty="0"/>
              <a:t>to aid in the interpretation of an image. </a:t>
            </a:r>
            <a:endParaRPr lang="en-IN" dirty="0" smtClean="0"/>
          </a:p>
          <a:p>
            <a:pPr algn="just"/>
            <a:r>
              <a:rPr lang="en-IN" dirty="0" smtClean="0"/>
              <a:t>In </a:t>
            </a:r>
            <a:r>
              <a:rPr lang="en-IN" dirty="0"/>
              <a:t>high-boost filtering, </a:t>
            </a:r>
            <a:r>
              <a:rPr lang="en-IN" dirty="0" smtClean="0"/>
              <a:t>the input </a:t>
            </a:r>
            <a:r>
              <a:rPr lang="en-IN" dirty="0"/>
              <a:t>image f(m, n) is multiplied by an amplification factor A before subtracting the low-pass image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126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High-boost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High pass filter gets rid of the complete background.</a:t>
            </a:r>
          </a:p>
          <a:p>
            <a:pPr algn="just"/>
            <a:r>
              <a:rPr lang="en-IN" dirty="0" smtClean="0"/>
              <a:t>Thus</a:t>
            </a:r>
            <a:r>
              <a:rPr lang="en-IN" dirty="0"/>
              <a:t>, the high-boost filter expression </a:t>
            </a:r>
            <a:r>
              <a:rPr lang="en-IN" dirty="0" smtClean="0"/>
              <a:t>becomes   </a:t>
            </a:r>
            <a:r>
              <a:rPr lang="en-IN" dirty="0" smtClean="0">
                <a:solidFill>
                  <a:srgbClr val="FF0000"/>
                </a:solidFill>
              </a:rPr>
              <a:t>A is amplification factor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95732"/>
            <a:ext cx="6787081" cy="116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1061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88618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 smtClean="0"/>
              <a:t>HBF Mask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IN" dirty="0" smtClean="0"/>
              <a:t>A or K amplification factor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230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Zooming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When an image has fine details, it may not be possible to examine the detail easily in a standard display </a:t>
            </a:r>
            <a:r>
              <a:rPr lang="en-IN" dirty="0" smtClean="0"/>
              <a:t>on a </a:t>
            </a:r>
            <a:r>
              <a:rPr lang="en-IN" dirty="0"/>
              <a:t>monitor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zooming operation helps to view fine details in the image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Zooming is equivalent to holding a magnifying glass in front of </a:t>
            </a:r>
            <a:r>
              <a:rPr lang="en-IN" dirty="0" smtClean="0"/>
              <a:t>the screen.</a:t>
            </a:r>
          </a:p>
          <a:p>
            <a:pPr algn="just"/>
            <a:r>
              <a:rPr lang="en-IN" dirty="0"/>
              <a:t>The simplest zooming operation is through ‘replication’ of pixels.</a:t>
            </a:r>
          </a:p>
        </p:txBody>
      </p:sp>
    </p:spTree>
    <p:extLst>
      <p:ext uri="{BB962C8B-B14F-4D97-AF65-F5344CB8AC3E}">
        <p14:creationId xmlns:p14="http://schemas.microsoft.com/office/powerpoint/2010/main" val="338846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8440</TotalTime>
  <Words>1902</Words>
  <Application>Microsoft Office PowerPoint</Application>
  <PresentationFormat>On-screen Show (4:3)</PresentationFormat>
  <Paragraphs>217</Paragraphs>
  <Slides>116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Operations on Images</vt:lpstr>
      <vt:lpstr>PowerPoint Presentation</vt:lpstr>
      <vt:lpstr>Image Subtraction</vt:lpstr>
      <vt:lpstr>PowerPoint Presentation</vt:lpstr>
      <vt:lpstr>Mathematical Operations on Images</vt:lpstr>
      <vt:lpstr>Image Enhancement</vt:lpstr>
      <vt:lpstr>Spatial Domain Methods</vt:lpstr>
      <vt:lpstr>Spatial Domain - Point Processing</vt:lpstr>
      <vt:lpstr>Spatial Domain - Point Processing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Spatial Domain - Point Processing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 Neighbourhood Processing </vt:lpstr>
      <vt:lpstr>Low Pass Averaging Filter (Box Filter)</vt:lpstr>
      <vt:lpstr>Low Pass Averaging Filter</vt:lpstr>
      <vt:lpstr>Low Pass Averaging Filter</vt:lpstr>
      <vt:lpstr>Low Pass Averaging Filter</vt:lpstr>
      <vt:lpstr>PowerPoint Presentation</vt:lpstr>
      <vt:lpstr>PowerPoint Presentation</vt:lpstr>
      <vt:lpstr>Low Pass Averaging Filter</vt:lpstr>
      <vt:lpstr>Low Pass Averaging Filter</vt:lpstr>
      <vt:lpstr>Low Pass Averaging Filter</vt:lpstr>
      <vt:lpstr>Weighted Average Filter</vt:lpstr>
      <vt:lpstr>Weighted Average Filter</vt:lpstr>
      <vt:lpstr>Median Filter</vt:lpstr>
      <vt:lpstr>Median Filter</vt:lpstr>
      <vt:lpstr>PowerPoint Presentation</vt:lpstr>
      <vt:lpstr>PowerPoint Presentation</vt:lpstr>
      <vt:lpstr>PowerPoint Presentation</vt:lpstr>
      <vt:lpstr>Median Filter</vt:lpstr>
      <vt:lpstr>PowerPoint Presentation</vt:lpstr>
      <vt:lpstr>PowerPoint Presentation</vt:lpstr>
      <vt:lpstr>PowerPoint Presentation</vt:lpstr>
      <vt:lpstr>Gaussian Filter</vt:lpstr>
      <vt:lpstr>Gaussian Filter</vt:lpstr>
      <vt:lpstr>PowerPoint Presentation</vt:lpstr>
      <vt:lpstr>Highpass Filtering</vt:lpstr>
      <vt:lpstr>Highpass Filtering</vt:lpstr>
      <vt:lpstr>Highpass Filtering</vt:lpstr>
      <vt:lpstr>PowerPoint Presentation</vt:lpstr>
      <vt:lpstr>PowerPoint Presentation</vt:lpstr>
      <vt:lpstr>High-boost Filtering</vt:lpstr>
      <vt:lpstr>High-boost Filtering</vt:lpstr>
      <vt:lpstr>HBF Mask</vt:lpstr>
      <vt:lpstr>Zooming</vt:lpstr>
      <vt:lpstr>PowerPoint Presentation</vt:lpstr>
      <vt:lpstr>PowerPoint Presentation</vt:lpstr>
      <vt:lpstr>Histogram Modelling</vt:lpstr>
      <vt:lpstr>Histogram Modelling</vt:lpstr>
      <vt:lpstr>Histogram Modelling</vt:lpstr>
      <vt:lpstr>Histogram Modelling</vt:lpstr>
      <vt:lpstr>Linear Stretching</vt:lpstr>
      <vt:lpstr>PowerPoint Presentation</vt:lpstr>
      <vt:lpstr>Histogram Equalization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Admin</dc:creator>
  <cp:lastModifiedBy>Admin</cp:lastModifiedBy>
  <cp:revision>194</cp:revision>
  <dcterms:created xsi:type="dcterms:W3CDTF">2022-01-24T09:06:37Z</dcterms:created>
  <dcterms:modified xsi:type="dcterms:W3CDTF">2022-02-24T10:19:13Z</dcterms:modified>
</cp:coreProperties>
</file>